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1414" r:id="rId2"/>
    <p:sldId id="1488" r:id="rId3"/>
    <p:sldId id="1495" r:id="rId4"/>
    <p:sldId id="1442" r:id="rId5"/>
    <p:sldId id="1479" r:id="rId6"/>
    <p:sldId id="1462" r:id="rId7"/>
    <p:sldId id="1489" r:id="rId8"/>
    <p:sldId id="1493" r:id="rId9"/>
    <p:sldId id="1494" r:id="rId10"/>
    <p:sldId id="1443" r:id="rId11"/>
    <p:sldId id="1459" r:id="rId12"/>
    <p:sldId id="145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autoAdjust="0"/>
    <p:restoredTop sz="94660"/>
  </p:normalViewPr>
  <p:slideViewPr>
    <p:cSldViewPr snapToGrid="0">
      <p:cViewPr varScale="1">
        <p:scale>
          <a:sx n="109" d="100"/>
          <a:sy n="109" d="100"/>
        </p:scale>
        <p:origin x="21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9/29/25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9/29/25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icTIyg6uBn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8.png"/><Relationship Id="rId1" Type="http://schemas.openxmlformats.org/officeDocument/2006/relationships/slideLayout" Target="../slideLayouts/slideLayout4.xml"/><Relationship Id="rId5" Type="http://schemas.openxmlformats.org/officeDocument/2006/relationships/hyperlink" Target="https://www.youtube.com/watch?v=a-wWKL-7Mrg" TargetMode="External"/><Relationship Id="rId4" Type="http://schemas.openxmlformats.org/officeDocument/2006/relationships/hyperlink" Target="https://www.youtube.com/watch?v=7vihn5MpWSc&amp;list=RD7vihn5MpWSc&amp;start_radio=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6HygVJA6AgQ"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exo30_22_33.htm" TargetMode="External"/><Relationship Id="rId2" Type="http://schemas.openxmlformats.org/officeDocument/2006/relationships/hyperlink" Target="https://www.youtube.com/watch?v=icTIyg6uBnU" TargetMode="External"/><Relationship Id="rId1" Type="http://schemas.openxmlformats.org/officeDocument/2006/relationships/slideLayout" Target="../slideLayouts/slideLayout2.xml"/><Relationship Id="rId6" Type="http://schemas.openxmlformats.org/officeDocument/2006/relationships/comments" Target="../comments/comment1.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94500" y="67945"/>
            <a:ext cx="5070474" cy="3491683"/>
          </a:xfrm>
        </p:spPr>
        <p:txBody>
          <a:bodyPr/>
          <a:lstStyle/>
          <a:p>
            <a:pPr marL="914400" indent="-914400" algn="ctr">
              <a:buFont typeface="+mj-lt"/>
              <a:buAutoNum type="arabicPeriod"/>
            </a:pP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30:22-33</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3200" b="1" dirty="0">
                <a:solidFill>
                  <a:srgbClr val="3366FF"/>
                </a:solidFill>
                <a:latin typeface="DFKai-SB" panose="03000509000000000000" pitchFamily="65" charset="-120"/>
                <a:ea typeface="DFKai-SB" panose="03000509000000000000" pitchFamily="65" charset="-120"/>
              </a:rPr>
              <a:t>T</a:t>
            </a:r>
            <a:r>
              <a:rPr lang="en-US" sz="3200" b="1" dirty="0">
                <a:solidFill>
                  <a:srgbClr val="3366FF"/>
                </a:solidFill>
              </a:rPr>
              <a:t>he Sacred Anointing Oil</a:t>
            </a:r>
            <a:br>
              <a:rPr lang="en-US" sz="3200" b="1" dirty="0">
                <a:solidFill>
                  <a:srgbClr val="3366FF"/>
                </a:solidFill>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5" name="Picture 4">
            <a:hlinkClick r:id="rId2"/>
            <a:extLst>
              <a:ext uri="{FF2B5EF4-FFF2-40B4-BE49-F238E27FC236}">
                <a16:creationId xmlns:a16="http://schemas.microsoft.com/office/drawing/2014/main" id="{F9C1BAF9-0EF7-23E9-4D6A-509720770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5332"/>
            <a:ext cx="6822089" cy="41704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82063" y="686435"/>
            <a:ext cx="12109938"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Do I have a faith like the bleeding woman? </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b="1">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b="1" dirty="0">
                <a:solidFill>
                  <a:srgbClr val="00B0F0"/>
                </a:solidFill>
                <a:latin typeface="DFKai-SB" panose="03000509000000000000" pitchFamily="65" charset="-120"/>
                <a:ea typeface="DFKai-SB" panose="03000509000000000000" pitchFamily="65" charset="-120"/>
              </a:rPr>
              <a:t>" (Jos24:15 CUVS)</a:t>
            </a:r>
          </a:p>
          <a:p>
            <a:pPr marL="357505" indent="-357505">
              <a:buNone/>
            </a:pPr>
            <a:r>
              <a:rPr lang="en-US" altLang="zh-CN" sz="2800" b="1" dirty="0">
                <a:latin typeface="DFKai-SB" panose="03000509000000000000" pitchFamily="65" charset="-120"/>
                <a:ea typeface="DFKai-SB" panose="03000509000000000000" pitchFamily="65" charset="-120"/>
              </a:rPr>
              <a:t>"as for me and my household, we will serve the Lord ." (Jos24:15 NIV)</a:t>
            </a:r>
            <a:endParaRPr lang="zh-CN" altLang="en-US" sz="2000" dirty="0">
              <a:latin typeface="DFKai-SB" panose="03000509000000000000" pitchFamily="65" charset="-120"/>
              <a:ea typeface="DFKai-SB" panose="03000509000000000000" pitchFamily="65"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415498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https://www.youtube.com/watch?v=yNtid3wdDWA&amp;list=RDyNtid3wdDWA&amp;start_radio=1&amp;ab_channel=GaiseBaba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a:p>
            <a:pPr marL="635" indent="-635">
              <a:buNone/>
            </a:pPr>
            <a:endParaRPr lang="en-US" altLang="en-US" sz="2400" dirty="0">
              <a:sym typeface="+mn-ea"/>
            </a:endParaRPr>
          </a:p>
          <a:p>
            <a:pPr marL="635" indent="-635">
              <a:buNone/>
            </a:pPr>
            <a:r>
              <a:rPr lang="en-US" altLang="en-US" sz="2400" dirty="0">
                <a:sym typeface="+mn-ea"/>
                <a:hlinkClick r:id="rId4"/>
              </a:rPr>
              <a:t>https://www.youtube.com/watch?v</a:t>
            </a:r>
            <a:r>
              <a:rPr lang="en-US" altLang="en-US" sz="2400">
                <a:sym typeface="+mn-ea"/>
                <a:hlinkClick r:id="rId4"/>
              </a:rPr>
              <a:t>=7vihn5MpWSc&amp;list=RD7vihn5MpWSc&amp;start_radio=1</a:t>
            </a:r>
            <a:endParaRPr lang="en-US" altLang="en-US" sz="2400">
              <a:sym typeface="+mn-ea"/>
            </a:endParaRPr>
          </a:p>
          <a:p>
            <a:pPr marL="635" indent="-635">
              <a:buNone/>
            </a:pPr>
            <a:endParaRPr lang="en-US" altLang="en-US" sz="2400" dirty="0">
              <a:sym typeface="+mn-ea"/>
            </a:endParaRP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5"/>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a:xfrm>
            <a:off x="457200" y="163756"/>
            <a:ext cx="11277600" cy="1207843"/>
          </a:xfrm>
        </p:spPr>
        <p:txBody>
          <a:bodyPr/>
          <a:lstStyle/>
          <a:p>
            <a:pPr algn="ctr"/>
            <a:r>
              <a:rPr lang="en-US" altLang="zh-CN" dirty="0"/>
              <a:t>Do you know that our bodies have an unpleasant odor?</a:t>
            </a:r>
            <a:br>
              <a:rPr lang="en-US" altLang="zh-CN" dirty="0"/>
            </a:br>
            <a:r>
              <a:rPr lang="en-US" altLang="zh-CN" dirty="0"/>
              <a:t>Some strong, some faint.</a:t>
            </a:r>
            <a:endParaRPr lang="en-US" dirty="0"/>
          </a:p>
        </p:txBody>
      </p:sp>
      <p:pic>
        <p:nvPicPr>
          <p:cNvPr id="3" name="Picture 2">
            <a:hlinkClick r:id="rId2"/>
            <a:extLst>
              <a:ext uri="{FF2B5EF4-FFF2-40B4-BE49-F238E27FC236}">
                <a16:creationId xmlns:a16="http://schemas.microsoft.com/office/drawing/2014/main" id="{5A7AE471-C080-4B89-F83A-709365C66C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915" y="1715343"/>
            <a:ext cx="4988170" cy="3665549"/>
          </a:xfrm>
          <a:prstGeom prst="rect">
            <a:avLst/>
          </a:prstGeom>
        </p:spPr>
      </p:pic>
    </p:spTree>
    <p:extLst>
      <p:ext uri="{BB962C8B-B14F-4D97-AF65-F5344CB8AC3E}">
        <p14:creationId xmlns:p14="http://schemas.microsoft.com/office/powerpoint/2010/main" val="1044146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a:xfrm>
            <a:off x="609600" y="187202"/>
            <a:ext cx="10961077" cy="1207843"/>
          </a:xfrm>
        </p:spPr>
        <p:txBody>
          <a:bodyPr/>
          <a:lstStyle/>
          <a:p>
            <a:pPr algn="ctr"/>
            <a:r>
              <a:rPr lang="en-US" altLang="zh-CN" dirty="0"/>
              <a:t>How to reduce or mask human body odor?</a:t>
            </a:r>
            <a:endParaRPr lang="en-US" dirty="0"/>
          </a:p>
        </p:txBody>
      </p:sp>
      <p:pic>
        <p:nvPicPr>
          <p:cNvPr id="5" name="Picture 4">
            <a:extLst>
              <a:ext uri="{FF2B5EF4-FFF2-40B4-BE49-F238E27FC236}">
                <a16:creationId xmlns:a16="http://schemas.microsoft.com/office/drawing/2014/main" id="{CF04DD50-77D8-153A-A331-37926635CC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7986" y="1379792"/>
            <a:ext cx="4554414" cy="3165651"/>
          </a:xfrm>
          <a:prstGeom prst="rect">
            <a:avLst/>
          </a:prstGeom>
        </p:spPr>
      </p:pic>
      <p:sp>
        <p:nvSpPr>
          <p:cNvPr id="6" name="Title 6">
            <a:extLst>
              <a:ext uri="{FF2B5EF4-FFF2-40B4-BE49-F238E27FC236}">
                <a16:creationId xmlns:a16="http://schemas.microsoft.com/office/drawing/2014/main" id="{6ACE88B3-8325-FCF4-9432-3EBD1C3FEDCB}"/>
              </a:ext>
            </a:extLst>
          </p:cNvPr>
          <p:cNvSpPr txBox="1">
            <a:spLocks/>
          </p:cNvSpPr>
          <p:nvPr/>
        </p:nvSpPr>
        <p:spPr>
          <a:xfrm>
            <a:off x="410306" y="5004200"/>
            <a:ext cx="11301048" cy="120784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dirty="0"/>
              <a:t>What if the odor is inside our hearts, thoughts, deeds, and words? How to do with it</a:t>
            </a:r>
            <a:r>
              <a:rPr lang="en-US" altLang="zh-CN" dirty="0"/>
              <a:t>?</a:t>
            </a:r>
            <a:endParaRPr lang="en-US" dirty="0"/>
          </a:p>
        </p:txBody>
      </p:sp>
      <p:sp>
        <p:nvSpPr>
          <p:cNvPr id="2" name="Title 6">
            <a:extLst>
              <a:ext uri="{FF2B5EF4-FFF2-40B4-BE49-F238E27FC236}">
                <a16:creationId xmlns:a16="http://schemas.microsoft.com/office/drawing/2014/main" id="{F647568B-C563-35F7-E404-BD968FD2C8F5}"/>
              </a:ext>
            </a:extLst>
          </p:cNvPr>
          <p:cNvSpPr txBox="1">
            <a:spLocks/>
          </p:cNvSpPr>
          <p:nvPr/>
        </p:nvSpPr>
        <p:spPr>
          <a:xfrm>
            <a:off x="1359877" y="1395045"/>
            <a:ext cx="5263661" cy="2754924"/>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marL="457200" indent="-457200">
              <a:buFont typeface="Wingdings" pitchFamily="2" charset="2"/>
              <a:buChar char="q"/>
            </a:pPr>
            <a:r>
              <a:rPr lang="en-US" altLang="zh-CN" sz="2800" i="1" dirty="0">
                <a:solidFill>
                  <a:srgbClr val="3366FF"/>
                </a:solidFill>
                <a:latin typeface="Athelas" panose="02000503000000020003" pitchFamily="2" charset="77"/>
              </a:rPr>
              <a:t>Use Perfume.</a:t>
            </a:r>
          </a:p>
          <a:p>
            <a:pPr marL="457200" indent="-457200">
              <a:buFont typeface="Wingdings" pitchFamily="2" charset="2"/>
              <a:buChar char="q"/>
            </a:pPr>
            <a:r>
              <a:rPr lang="en-US" sz="2800" i="1" dirty="0">
                <a:solidFill>
                  <a:srgbClr val="3366FF"/>
                </a:solidFill>
                <a:latin typeface="Athelas" panose="02000503000000020003" pitchFamily="2" charset="77"/>
              </a:rPr>
              <a:t>Practice Good Hygiene.</a:t>
            </a:r>
          </a:p>
          <a:p>
            <a:pPr marL="457200" indent="-457200">
              <a:buFont typeface="Wingdings" pitchFamily="2" charset="2"/>
              <a:buChar char="q"/>
            </a:pPr>
            <a:r>
              <a:rPr lang="en-US" sz="2800" i="1" dirty="0">
                <a:solidFill>
                  <a:srgbClr val="3366FF"/>
                </a:solidFill>
                <a:latin typeface="Athelas" panose="02000503000000020003" pitchFamily="2" charset="77"/>
              </a:rPr>
              <a:t>Teeth cleaning.</a:t>
            </a:r>
          </a:p>
          <a:p>
            <a:pPr marL="457200" indent="-457200">
              <a:buFont typeface="Wingdings" pitchFamily="2" charset="2"/>
              <a:buChar char="q"/>
            </a:pPr>
            <a:r>
              <a:rPr lang="en-US" sz="2800" i="1" dirty="0">
                <a:solidFill>
                  <a:srgbClr val="3366FF"/>
                </a:solidFill>
                <a:latin typeface="Athelas" panose="02000503000000020003" pitchFamily="2" charset="77"/>
              </a:rPr>
              <a:t>Wear Breathable Fabrics.</a:t>
            </a:r>
          </a:p>
          <a:p>
            <a:pPr marL="457200" indent="-457200">
              <a:buFont typeface="Wingdings" pitchFamily="2" charset="2"/>
              <a:buChar char="q"/>
            </a:pPr>
            <a:r>
              <a:rPr lang="en-US" sz="2800" i="1" dirty="0">
                <a:solidFill>
                  <a:srgbClr val="3366FF"/>
                </a:solidFill>
                <a:latin typeface="Athelas" panose="02000503000000020003" pitchFamily="2" charset="77"/>
              </a:rPr>
              <a:t>Change Your Clothes Regularly.</a:t>
            </a:r>
          </a:p>
          <a:p>
            <a:pPr marL="457200" indent="-457200">
              <a:buFont typeface="Wingdings" pitchFamily="2" charset="2"/>
              <a:buChar char="q"/>
            </a:pPr>
            <a:r>
              <a:rPr lang="en-US" sz="2800" i="1" dirty="0">
                <a:solidFill>
                  <a:srgbClr val="3366FF"/>
                </a:solidFill>
                <a:latin typeface="Athelas" panose="02000503000000020003" pitchFamily="2" charset="77"/>
              </a:rPr>
              <a:t>Modify Your Diet.</a:t>
            </a:r>
          </a:p>
          <a:p>
            <a:pPr marL="457200" indent="-457200">
              <a:buFont typeface="Wingdings" pitchFamily="2" charset="2"/>
              <a:buChar char="q"/>
            </a:pPr>
            <a:r>
              <a:rPr lang="en-US" sz="2800" i="1" dirty="0">
                <a:solidFill>
                  <a:srgbClr val="3366FF"/>
                </a:solidFill>
                <a:latin typeface="Athelas" panose="02000503000000020003" pitchFamily="2" charset="77"/>
              </a:rPr>
              <a:t>…</a:t>
            </a:r>
          </a:p>
        </p:txBody>
      </p:sp>
    </p:spTree>
    <p:extLst>
      <p:ext uri="{BB962C8B-B14F-4D97-AF65-F5344CB8AC3E}">
        <p14:creationId xmlns:p14="http://schemas.microsoft.com/office/powerpoint/2010/main" val="2523588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hlinkClick r:id="rId2"/>
              </a:rPr>
              <a:t>https://www.youtube.com/watch?v=icTIyg6uBnU</a:t>
            </a:r>
            <a:br>
              <a:rPr lang="en-US" dirty="0"/>
            </a:br>
            <a:r>
              <a:rPr lang="en-US" dirty="0"/>
              <a:t>English Version Video: Exodus 30:01-10.</a:t>
            </a:r>
          </a:p>
          <a:p>
            <a:r>
              <a:rPr lang="en-US" dirty="0"/>
              <a:t>(1 min)</a:t>
            </a:r>
          </a:p>
        </p:txBody>
      </p:sp>
      <p:pic>
        <p:nvPicPr>
          <p:cNvPr id="2" name="Picture 1">
            <a:hlinkClick r:id="rId3"/>
            <a:extLst>
              <a:ext uri="{FF2B5EF4-FFF2-40B4-BE49-F238E27FC236}">
                <a16:creationId xmlns:a16="http://schemas.microsoft.com/office/drawing/2014/main" id="{DA3406FE-A608-5C62-47B7-4BB3946B6A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0246" y="635979"/>
            <a:ext cx="6822089" cy="4170484"/>
          </a:xfrm>
          <a:prstGeom prst="rect">
            <a:avLst/>
          </a:prstGeom>
        </p:spPr>
      </p:pic>
      <p:pic>
        <p:nvPicPr>
          <p:cNvPr id="4" name="Picture 3">
            <a:hlinkClick r:id="rId3"/>
            <a:extLst>
              <a:ext uri="{FF2B5EF4-FFF2-40B4-BE49-F238E27FC236}">
                <a16:creationId xmlns:a16="http://schemas.microsoft.com/office/drawing/2014/main" id="{0220D4F8-1F26-5E13-2AB9-230DE80412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2800" y="107950"/>
            <a:ext cx="7772400" cy="48857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a:xfrm>
            <a:off x="609600" y="671146"/>
            <a:ext cx="10972800" cy="582613"/>
          </a:xfrm>
        </p:spPr>
        <p:txBody>
          <a:bodyPr/>
          <a:lstStyle/>
          <a:p>
            <a:pPr algn="ctr"/>
            <a:r>
              <a:rPr lang="en-US" altLang="zh-CN" dirty="0"/>
              <a:t>What is the sacred anointing oil? </a:t>
            </a:r>
            <a:endParaRPr lang="en-US" dirty="0"/>
          </a:p>
        </p:txBody>
      </p:sp>
      <p:sp>
        <p:nvSpPr>
          <p:cNvPr id="6" name="TextBox 5">
            <a:extLst>
              <a:ext uri="{FF2B5EF4-FFF2-40B4-BE49-F238E27FC236}">
                <a16:creationId xmlns:a16="http://schemas.microsoft.com/office/drawing/2014/main" id="{F6F2431D-B2A1-3F8A-D9B3-8CC7F30ECA68}"/>
              </a:ext>
            </a:extLst>
          </p:cNvPr>
          <p:cNvSpPr txBox="1"/>
          <p:nvPr/>
        </p:nvSpPr>
        <p:spPr>
          <a:xfrm>
            <a:off x="1459523" y="1613118"/>
            <a:ext cx="9272954" cy="1815882"/>
          </a:xfrm>
          <a:prstGeom prst="rect">
            <a:avLst/>
          </a:prstGeom>
          <a:noFill/>
        </p:spPr>
        <p:txBody>
          <a:bodyPr wrap="square">
            <a:spAutoFit/>
          </a:bodyPr>
          <a:lstStyle/>
          <a:p>
            <a:r>
              <a:rPr lang="en-US" sz="2800" dirty="0"/>
              <a:t>The sacred anointing oil is a holy mixture described in the Bible's Book of Exodus 30:22-33, made from a specific recipe of olive oil and fragrant spices like myrrh, sweet cinnamon, calamus (sweet cane), and cassia</a:t>
            </a:r>
          </a:p>
        </p:txBody>
      </p:sp>
    </p:spTree>
    <p:extLst>
      <p:ext uri="{BB962C8B-B14F-4D97-AF65-F5344CB8AC3E}">
        <p14:creationId xmlns:p14="http://schemas.microsoft.com/office/powerpoint/2010/main" val="3749458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2850796716"/>
              </p:ext>
            </p:extLst>
          </p:nvPr>
        </p:nvGraphicFramePr>
        <p:xfrm>
          <a:off x="211015" y="1388012"/>
          <a:ext cx="11512062" cy="356616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124265">
                <a:tc>
                  <a:txBody>
                    <a:bodyPr/>
                    <a:lstStyle/>
                    <a:p>
                      <a:r>
                        <a:rPr lang="en-US" sz="3600" dirty="0"/>
                        <a:t>The Lord Said to Moses:</a:t>
                      </a:r>
                    </a:p>
                  </a:txBody>
                  <a:tcPr/>
                </a:tc>
                <a:extLst>
                  <a:ext uri="{0D108BD9-81ED-4DB2-BD59-A6C34878D82A}">
                    <a16:rowId xmlns:a16="http://schemas.microsoft.com/office/drawing/2014/main" val="3916847106"/>
                  </a:ext>
                </a:extLst>
              </a:tr>
              <a:tr h="1139893">
                <a:tc>
                  <a:txBody>
                    <a:bodyPr/>
                    <a:lstStyle/>
                    <a:p>
                      <a:r>
                        <a:rPr lang="en-US" altLang="ja-JP" sz="3600" dirty="0"/>
                        <a:t>"You shall consecrate them so they will be most holy, and whatever </a:t>
                      </a:r>
                      <a:r>
                        <a:rPr lang="en-US" altLang="ja-JP" sz="3600" b="1" dirty="0">
                          <a:solidFill>
                            <a:srgbClr val="FF0000"/>
                          </a:solidFill>
                        </a:rPr>
                        <a:t>touches</a:t>
                      </a:r>
                      <a:r>
                        <a:rPr lang="en-US" altLang="ja-JP" sz="3600" dirty="0"/>
                        <a:t> them will be holy." (Exo30:29 NIV)</a:t>
                      </a:r>
                      <a:endParaRPr lang="en-US" sz="3600" dirty="0"/>
                    </a:p>
                  </a:txBody>
                  <a:tcPr/>
                </a:tc>
                <a:extLst>
                  <a:ext uri="{0D108BD9-81ED-4DB2-BD59-A6C34878D82A}">
                    <a16:rowId xmlns:a16="http://schemas.microsoft.com/office/drawing/2014/main" val="3424692710"/>
                  </a:ext>
                </a:extLst>
              </a:tr>
              <a:tr h="1139893">
                <a:tc>
                  <a:txBody>
                    <a:bodyPr/>
                    <a:lstStyle/>
                    <a:p>
                      <a:r>
                        <a:rPr lang="en-US" altLang="ja-JP" sz="3600" dirty="0"/>
                        <a:t>"</a:t>
                      </a:r>
                      <a:r>
                        <a:rPr lang="ja-JP" altLang="en-US" sz="3600"/>
                        <a:t>要使这些物成为圣、好成为至圣．凡</a:t>
                      </a:r>
                      <a:r>
                        <a:rPr lang="ja-JP" altLang="en-US" sz="3600" b="1">
                          <a:solidFill>
                            <a:srgbClr val="FF0000"/>
                          </a:solidFill>
                        </a:rPr>
                        <a:t>挨</a:t>
                      </a:r>
                      <a:r>
                        <a:rPr lang="ja-JP" altLang="en-US" sz="3600"/>
                        <a:t>着的都成为圣。</a:t>
                      </a:r>
                      <a:r>
                        <a:rPr lang="en-US" altLang="ja-JP" sz="3600" dirty="0"/>
                        <a:t>" (</a:t>
                      </a:r>
                      <a:r>
                        <a:rPr lang="en-US" sz="3600" dirty="0"/>
                        <a:t>Exo30:29 CUVS)</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1052146"/>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What is the purpose of making </a:t>
            </a:r>
            <a:br>
              <a:rPr lang="en-US" altLang="zh-CN" dirty="0"/>
            </a:br>
            <a:r>
              <a:rPr lang="en-US" altLang="zh-CN" dirty="0"/>
              <a:t>the Sacred Anointing Oil?</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335035642"/>
              </p:ext>
            </p:extLst>
          </p:nvPr>
        </p:nvGraphicFramePr>
        <p:xfrm>
          <a:off x="140676" y="984738"/>
          <a:ext cx="11512062" cy="3301219"/>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375139">
                <a:tc>
                  <a:txBody>
                    <a:bodyPr/>
                    <a:lstStyle/>
                    <a:p>
                      <a:r>
                        <a:rPr lang="en-US" sz="1800" b="0" i="0" kern="1200" dirty="0">
                          <a:solidFill>
                            <a:schemeClr val="lt1"/>
                          </a:solidFill>
                          <a:effectLst/>
                          <a:latin typeface="+mn-lt"/>
                          <a:ea typeface="+mn-ea"/>
                          <a:cs typeface="+mn-cs"/>
                        </a:rPr>
                        <a:t>Matthew 9:20-22</a:t>
                      </a:r>
                      <a:endParaRPr lang="en-US" sz="3600" dirty="0"/>
                    </a:p>
                  </a:txBody>
                  <a:tcPr/>
                </a:tc>
                <a:extLst>
                  <a:ext uri="{0D108BD9-81ED-4DB2-BD59-A6C34878D82A}">
                    <a16:rowId xmlns:a16="http://schemas.microsoft.com/office/drawing/2014/main" val="3916847106"/>
                  </a:ext>
                </a:extLst>
              </a:tr>
              <a:tr h="1139893">
                <a:tc>
                  <a:txBody>
                    <a:bodyPr/>
                    <a:lstStyle/>
                    <a:p>
                      <a:r>
                        <a:rPr lang="en-US" altLang="ja-JP" sz="3600" dirty="0"/>
                        <a:t>Just then a woman who had been subject to bleeding for twelve years came up behind Him and touched the edge of His cloak. (Mat9:20 NIV)</a:t>
                      </a:r>
                      <a:endParaRPr lang="en-US" sz="3600" dirty="0"/>
                    </a:p>
                  </a:txBody>
                  <a:tcPr/>
                </a:tc>
                <a:extLst>
                  <a:ext uri="{0D108BD9-81ED-4DB2-BD59-A6C34878D82A}">
                    <a16:rowId xmlns:a16="http://schemas.microsoft.com/office/drawing/2014/main" val="3424692710"/>
                  </a:ext>
                </a:extLst>
              </a:tr>
              <a:tr h="1139893">
                <a:tc>
                  <a:txBody>
                    <a:bodyPr/>
                    <a:lstStyle/>
                    <a:p>
                      <a:r>
                        <a:rPr lang="ja-JP" altLang="en-US" sz="3600"/>
                        <a:t>有一个女人、患了十二年的血漏、来到耶稣背后、摸他的衣裳繸子．</a:t>
                      </a:r>
                      <a:r>
                        <a:rPr lang="en-US" altLang="ja-JP" sz="3600" dirty="0"/>
                        <a:t> (</a:t>
                      </a:r>
                      <a:r>
                        <a:rPr lang="en-US" sz="3600" dirty="0"/>
                        <a:t>Mat9:20 CUVS)</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Gospel</a:t>
            </a:r>
            <a:endParaRPr lang="zh-CN" altLang="en-US" dirty="0"/>
          </a:p>
        </p:txBody>
      </p:sp>
    </p:spTree>
    <p:extLst>
      <p:ext uri="{BB962C8B-B14F-4D97-AF65-F5344CB8AC3E}">
        <p14:creationId xmlns:p14="http://schemas.microsoft.com/office/powerpoint/2010/main" val="2294668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955281066"/>
              </p:ext>
            </p:extLst>
          </p:nvPr>
        </p:nvGraphicFramePr>
        <p:xfrm>
          <a:off x="140676" y="984738"/>
          <a:ext cx="11512062" cy="2752579"/>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375139">
                <a:tc>
                  <a:txBody>
                    <a:bodyPr/>
                    <a:lstStyle/>
                    <a:p>
                      <a:r>
                        <a:rPr lang="en-US" sz="1800" b="0" i="0" kern="1200" dirty="0">
                          <a:solidFill>
                            <a:schemeClr val="lt1"/>
                          </a:solidFill>
                          <a:effectLst/>
                          <a:latin typeface="+mn-lt"/>
                          <a:ea typeface="+mn-ea"/>
                          <a:cs typeface="+mn-cs"/>
                        </a:rPr>
                        <a:t>Matthew 9:21</a:t>
                      </a:r>
                      <a:endParaRPr lang="en-US" sz="3600" dirty="0"/>
                    </a:p>
                  </a:txBody>
                  <a:tcPr/>
                </a:tc>
                <a:extLst>
                  <a:ext uri="{0D108BD9-81ED-4DB2-BD59-A6C34878D82A}">
                    <a16:rowId xmlns:a16="http://schemas.microsoft.com/office/drawing/2014/main" val="3916847106"/>
                  </a:ext>
                </a:extLst>
              </a:tr>
              <a:tr h="1139893">
                <a:tc>
                  <a:txBody>
                    <a:bodyPr/>
                    <a:lstStyle/>
                    <a:p>
                      <a:r>
                        <a:rPr lang="en-US" altLang="ja-JP" sz="3600" dirty="0"/>
                        <a:t>She said to herself, "If I only </a:t>
                      </a:r>
                      <a:r>
                        <a:rPr lang="en-US" altLang="ja-JP" sz="3600" b="1" dirty="0">
                          <a:solidFill>
                            <a:srgbClr val="FF0000"/>
                          </a:solidFill>
                        </a:rPr>
                        <a:t>touch</a:t>
                      </a:r>
                      <a:r>
                        <a:rPr lang="en-US" altLang="ja-JP" sz="3600" dirty="0"/>
                        <a:t> his cloak, I will be healed." (Mat9:21 NIV)</a:t>
                      </a:r>
                      <a:endParaRPr lang="en-US" sz="3600" dirty="0"/>
                    </a:p>
                  </a:txBody>
                  <a:tcPr/>
                </a:tc>
                <a:extLst>
                  <a:ext uri="{0D108BD9-81ED-4DB2-BD59-A6C34878D82A}">
                    <a16:rowId xmlns:a16="http://schemas.microsoft.com/office/drawing/2014/main" val="3424692710"/>
                  </a:ext>
                </a:extLst>
              </a:tr>
              <a:tr h="1139893">
                <a:tc>
                  <a:txBody>
                    <a:bodyPr/>
                    <a:lstStyle/>
                    <a:p>
                      <a:r>
                        <a:rPr lang="ja-JP" altLang="en-US" sz="3600"/>
                        <a:t>因为他心里说、我只</a:t>
                      </a:r>
                      <a:r>
                        <a:rPr lang="ja-JP" altLang="en-US" sz="3600" b="1">
                          <a:solidFill>
                            <a:srgbClr val="FF0000"/>
                          </a:solidFill>
                        </a:rPr>
                        <a:t>摸</a:t>
                      </a:r>
                      <a:r>
                        <a:rPr lang="ja-JP" altLang="en-US" sz="3600"/>
                        <a:t>他的衣裳、就必痊癒。</a:t>
                      </a:r>
                      <a:r>
                        <a:rPr lang="en-US" altLang="ja-JP" sz="3600" dirty="0"/>
                        <a:t> (Mat9:21 CUVS)</a:t>
                      </a:r>
                      <a:endParaRPr lang="en-US" sz="3600" dirty="0"/>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Gospel</a:t>
            </a:r>
            <a:endParaRPr lang="zh-CN" altLang="en-US" dirty="0"/>
          </a:p>
        </p:txBody>
      </p:sp>
      <p:pic>
        <p:nvPicPr>
          <p:cNvPr id="3" name="Picture 2">
            <a:extLst>
              <a:ext uri="{FF2B5EF4-FFF2-40B4-BE49-F238E27FC236}">
                <a16:creationId xmlns:a16="http://schemas.microsoft.com/office/drawing/2014/main" id="{7B9CFD44-CAA8-3838-2299-E108AECC44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2111" y="3530600"/>
            <a:ext cx="5092700" cy="3327400"/>
          </a:xfrm>
          <a:prstGeom prst="rect">
            <a:avLst/>
          </a:prstGeom>
        </p:spPr>
      </p:pic>
    </p:spTree>
    <p:extLst>
      <p:ext uri="{BB962C8B-B14F-4D97-AF65-F5344CB8AC3E}">
        <p14:creationId xmlns:p14="http://schemas.microsoft.com/office/powerpoint/2010/main" val="3261742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2358970750"/>
              </p:ext>
            </p:extLst>
          </p:nvPr>
        </p:nvGraphicFramePr>
        <p:xfrm>
          <a:off x="140676" y="984738"/>
          <a:ext cx="11512062" cy="3301219"/>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375139">
                <a:tc>
                  <a:txBody>
                    <a:bodyPr/>
                    <a:lstStyle/>
                    <a:p>
                      <a:r>
                        <a:rPr lang="en-US" sz="1800" b="0" i="0" kern="1200" dirty="0">
                          <a:solidFill>
                            <a:schemeClr val="lt1"/>
                          </a:solidFill>
                          <a:effectLst/>
                          <a:latin typeface="+mn-lt"/>
                          <a:ea typeface="+mn-ea"/>
                          <a:cs typeface="+mn-cs"/>
                        </a:rPr>
                        <a:t>Matthew 9:22</a:t>
                      </a:r>
                      <a:endParaRPr lang="en-US" sz="3600" dirty="0"/>
                    </a:p>
                  </a:txBody>
                  <a:tcPr/>
                </a:tc>
                <a:extLst>
                  <a:ext uri="{0D108BD9-81ED-4DB2-BD59-A6C34878D82A}">
                    <a16:rowId xmlns:a16="http://schemas.microsoft.com/office/drawing/2014/main" val="3916847106"/>
                  </a:ext>
                </a:extLst>
              </a:tr>
              <a:tr h="1139893">
                <a:tc>
                  <a:txBody>
                    <a:bodyPr/>
                    <a:lstStyle/>
                    <a:p>
                      <a:r>
                        <a:rPr lang="en-US" altLang="ja-JP" sz="3600" dirty="0"/>
                        <a:t>Jesus turned and saw her. "Take heart, daughter," he said, "</a:t>
                      </a:r>
                      <a:r>
                        <a:rPr lang="en-US" altLang="ja-JP" sz="3600" b="1" dirty="0">
                          <a:solidFill>
                            <a:srgbClr val="FF0000"/>
                          </a:solidFill>
                        </a:rPr>
                        <a:t>your faith has healed you</a:t>
                      </a:r>
                      <a:r>
                        <a:rPr lang="en-US" altLang="ja-JP" sz="3600" dirty="0"/>
                        <a:t>." And the woman was healed from that moment. (Mat9:22 NIV)</a:t>
                      </a:r>
                      <a:endParaRPr lang="en-US" sz="3600" dirty="0"/>
                    </a:p>
                  </a:txBody>
                  <a:tcPr/>
                </a:tc>
                <a:extLst>
                  <a:ext uri="{0D108BD9-81ED-4DB2-BD59-A6C34878D82A}">
                    <a16:rowId xmlns:a16="http://schemas.microsoft.com/office/drawing/2014/main" val="3424692710"/>
                  </a:ext>
                </a:extLst>
              </a:tr>
              <a:tr h="1139893">
                <a:tc>
                  <a:txBody>
                    <a:bodyPr/>
                    <a:lstStyle/>
                    <a:p>
                      <a:r>
                        <a:rPr lang="ja-JP" altLang="en-US" sz="3600"/>
                        <a:t>耶稣转过来看见他、就说、</a:t>
                      </a:r>
                      <a:r>
                        <a:rPr lang="ja-JP" altLang="en-US" sz="3600" b="1">
                          <a:solidFill>
                            <a:srgbClr val="FF0000"/>
                          </a:solidFill>
                        </a:rPr>
                        <a:t>女儿、放心、你的信救了你</a:t>
                      </a:r>
                      <a:r>
                        <a:rPr lang="ja-JP" altLang="en-US" sz="3600"/>
                        <a:t>．从那时候、女人就痊癒了。</a:t>
                      </a:r>
                      <a:r>
                        <a:rPr lang="en-US" altLang="ja-JP" sz="3600" dirty="0"/>
                        <a:t> (Mat9:22 CUVS)</a:t>
                      </a:r>
                      <a:endParaRPr lang="en-US" sz="3600" dirty="0"/>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Gospel</a:t>
            </a:r>
            <a:endParaRPr lang="zh-CN" altLang="en-US" dirty="0"/>
          </a:p>
        </p:txBody>
      </p:sp>
    </p:spTree>
    <p:extLst>
      <p:ext uri="{BB962C8B-B14F-4D97-AF65-F5344CB8AC3E}">
        <p14:creationId xmlns:p14="http://schemas.microsoft.com/office/powerpoint/2010/main" val="311433165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4068</TotalTime>
  <Words>723</Words>
  <Application>Microsoft Macintosh PowerPoint</Application>
  <PresentationFormat>Widescreen</PresentationFormat>
  <Paragraphs>50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Athelas</vt:lpstr>
      <vt:lpstr>Calibri</vt:lpstr>
      <vt:lpstr>DFKai-SB</vt:lpstr>
      <vt:lpstr>Wingdings</vt:lpstr>
      <vt:lpstr>Orange Waves</vt:lpstr>
      <vt:lpstr>Exodus 出埃及記 30:22-33 The Sacred Anointing Oil  </vt:lpstr>
      <vt:lpstr>Do you know that our bodies have an unpleasant odor? Some strong, some faint.</vt:lpstr>
      <vt:lpstr>How to reduce or mask human body odor?</vt:lpstr>
      <vt:lpstr>PowerPoint Presentation</vt:lpstr>
      <vt:lpstr>What is the sacred anointing oil? </vt:lpstr>
      <vt:lpstr>What is the purpose of making  the Sacred Anointing Oil?</vt:lpstr>
      <vt:lpstr>Gospel</vt:lpstr>
      <vt:lpstr>Gospel</vt:lpstr>
      <vt:lpstr>Gospel</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303</cp:revision>
  <dcterms:created xsi:type="dcterms:W3CDTF">2024-01-10T14:09:00Z</dcterms:created>
  <dcterms:modified xsi:type="dcterms:W3CDTF">2025-09-29T23:11:27Z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